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N95マスクの基本情報</a:t>
            </a:r>
          </a:p>
        </p:txBody>
      </p:sp>
      <p:sp>
        <p:nvSpPr>
          <p:cNvPr id="3" name="Content Placeholder 2"/>
          <p:cNvSpPr>
            <a:spLocks noGrp="1"/>
          </p:cNvSpPr>
          <p:nvPr>
            <p:ph idx="1"/>
          </p:nvPr>
        </p:nvSpPr>
        <p:spPr/>
        <p:txBody>
          <a:bodyPr/>
          <a:lstStyle/>
          <a:p>
            <a:pPr algn="l"/>
            <a:r>
              <a:rPr sz="1800">
                <a:solidFill>
                  <a:srgbClr val="000000"/>
                </a:solidFill>
              </a:rPr>
              <a:t>・NIOSHによって制定された呼吸器防護具の規格</a:t>
            </a:r>
          </a:p>
          <a:p>
            <a:pPr algn="l"/>
            <a:r>
              <a:rPr sz="1800">
                <a:solidFill>
                  <a:srgbClr val="000000"/>
                </a:solidFill>
              </a:rPr>
              <a:t>・Nは「耐油性なし（Not Resistant to Oil）」を意味</a:t>
            </a:r>
          </a:p>
          <a:p>
            <a:pPr algn="l"/>
            <a:r>
              <a:rPr sz="1800">
                <a:solidFill>
                  <a:srgbClr val="000000"/>
                </a:solidFill>
              </a:rPr>
              <a:t>・95は塩化ナトリウムの捕集効率試験で95％以上捕集することを意味</a:t>
            </a:r>
          </a:p>
          <a:p>
            <a:pPr algn="l"/>
            <a:r>
              <a:rPr sz="1800">
                <a:solidFill>
                  <a:srgbClr val="000000"/>
                </a:solidFill>
              </a:rPr>
              <a:t>・5μm以下の飛沫核に付着した病原体を捕集し、着用者の肺への病原体の進入を防ぐ</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使用者と使用タイミング</a:t>
            </a:r>
          </a:p>
        </p:txBody>
      </p:sp>
      <p:sp>
        <p:nvSpPr>
          <p:cNvPr id="3" name="Content Placeholder 2"/>
          <p:cNvSpPr>
            <a:spLocks noGrp="1"/>
          </p:cNvSpPr>
          <p:nvPr>
            <p:ph idx="1"/>
          </p:nvPr>
        </p:nvSpPr>
        <p:spPr/>
        <p:txBody>
          <a:bodyPr/>
          <a:lstStyle/>
          <a:p>
            <a:pPr algn="l"/>
            <a:r>
              <a:rPr sz="1800">
                <a:solidFill>
                  <a:srgbClr val="000000"/>
                </a:solidFill>
              </a:rPr>
              <a:t>・0.3μm以上の微粒子を95％以上捕獲可能</a:t>
            </a:r>
          </a:p>
          <a:p>
            <a:pPr algn="l"/>
            <a:r>
              <a:rPr sz="1800">
                <a:solidFill>
                  <a:srgbClr val="000000"/>
                </a:solidFill>
              </a:rPr>
              <a:t>・主な使用者は医療従事者</a:t>
            </a:r>
          </a:p>
          <a:p>
            <a:pPr algn="l"/>
            <a:r>
              <a:rPr sz="1800">
                <a:solidFill>
                  <a:srgbClr val="000000"/>
                </a:solidFill>
              </a:rPr>
              <a:t>・空気感染する疾患の患者やエアロゾル産生手技を実施する際に使用される</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必要な臨床場面</a:t>
            </a:r>
          </a:p>
        </p:txBody>
      </p:sp>
      <p:sp>
        <p:nvSpPr>
          <p:cNvPr id="3" name="Content Placeholder 2"/>
          <p:cNvSpPr>
            <a:spLocks noGrp="1"/>
          </p:cNvSpPr>
          <p:nvPr>
            <p:ph idx="1"/>
          </p:nvPr>
        </p:nvSpPr>
        <p:spPr/>
        <p:txBody>
          <a:bodyPr/>
          <a:lstStyle/>
          <a:p>
            <a:pPr algn="l"/>
            <a:r>
              <a:rPr sz="1800">
                <a:solidFill>
                  <a:srgbClr val="000000"/>
                </a:solidFill>
              </a:rPr>
              <a:t>・結核、麻疹、水痘など空気感染予防策が必要な場面</a:t>
            </a:r>
          </a:p>
          <a:p>
            <a:pPr algn="l"/>
            <a:r>
              <a:rPr sz="1800">
                <a:solidFill>
                  <a:srgbClr val="000000"/>
                </a:solidFill>
              </a:rPr>
              <a:t>・Covid-19や新型インフルエンザ（H1N1）感染症患者の処置</a:t>
            </a:r>
          </a:p>
          <a:p>
            <a:pPr algn="l"/>
            <a:r>
              <a:rPr sz="1800">
                <a:solidFill>
                  <a:srgbClr val="000000"/>
                </a:solidFill>
              </a:rPr>
              <a:t>・レーザー手術、抗がん剤の取り扱い時にも有用</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装着方法とチェックテスト</a:t>
            </a:r>
          </a:p>
        </p:txBody>
      </p:sp>
      <p:sp>
        <p:nvSpPr>
          <p:cNvPr id="3" name="Content Placeholder 2"/>
          <p:cNvSpPr>
            <a:spLocks noGrp="1"/>
          </p:cNvSpPr>
          <p:nvPr>
            <p:ph idx="1"/>
          </p:nvPr>
        </p:nvSpPr>
        <p:spPr/>
        <p:txBody>
          <a:bodyPr/>
          <a:lstStyle/>
          <a:p>
            <a:pPr algn="l"/>
            <a:r>
              <a:rPr sz="1800">
                <a:solidFill>
                  <a:srgbClr val="000000"/>
                </a:solidFill>
              </a:rPr>
              <a:t>・ユーザーシールチェックを行い、毎回正しく装着されているか確認する</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フィットテスト</a:t>
            </a:r>
          </a:p>
        </p:txBody>
      </p:sp>
      <p:sp>
        <p:nvSpPr>
          <p:cNvPr id="3" name="Content Placeholder 2"/>
          <p:cNvSpPr>
            <a:spLocks noGrp="1"/>
          </p:cNvSpPr>
          <p:nvPr>
            <p:ph idx="1"/>
          </p:nvPr>
        </p:nvSpPr>
        <p:spPr/>
        <p:txBody>
          <a:bodyPr/>
          <a:lstStyle/>
          <a:p>
            <a:pPr algn="l"/>
            <a:r>
              <a:rPr sz="1800">
                <a:solidFill>
                  <a:srgbClr val="000000"/>
                </a:solidFill>
              </a:rPr>
              <a:t>・定性フィットテスト：味のあるエアロゾルを使用し、味を感じると漏れがあることを示す</a:t>
            </a:r>
          </a:p>
          <a:p>
            <a:pPr algn="l"/>
            <a:r>
              <a:rPr sz="1800">
                <a:solidFill>
                  <a:srgbClr val="000000"/>
                </a:solidFill>
              </a:rPr>
              <a:t>・定量フィットテスト：マスクの外側と内側の粒子の割合を計測し、漏れ率を定量的に示す</a:t>
            </a:r>
          </a:p>
        </p:txBody>
      </p:sp>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指導のポイント</a:t>
            </a:r>
          </a:p>
        </p:txBody>
      </p:sp>
      <p:sp>
        <p:nvSpPr>
          <p:cNvPr id="3" name="Content Placeholder 2"/>
          <p:cNvSpPr>
            <a:spLocks noGrp="1"/>
          </p:cNvSpPr>
          <p:nvPr>
            <p:ph idx="1"/>
          </p:nvPr>
        </p:nvSpPr>
        <p:spPr/>
        <p:txBody>
          <a:bodyPr/>
          <a:lstStyle/>
          <a:p>
            <a:pPr algn="l"/>
            <a:r>
              <a:rPr sz="1800">
                <a:solidFill>
                  <a:srgbClr val="000000"/>
                </a:solidFill>
              </a:rPr>
              <a:t>・着用のタイミング、方法を指導</a:t>
            </a:r>
          </a:p>
          <a:p>
            <a:pPr algn="l"/>
            <a:r>
              <a:rPr sz="1800">
                <a:solidFill>
                  <a:srgbClr val="000000"/>
                </a:solidFill>
              </a:rPr>
              <a:t>・定期的にフィットテストを行い、漏れがないことを確認</a:t>
            </a:r>
          </a:p>
          <a:p>
            <a:pPr algn="l"/>
            <a:r>
              <a:rPr sz="1800">
                <a:solidFill>
                  <a:srgbClr val="000000"/>
                </a:solidFill>
              </a:rPr>
              <a:t>・N95マスクは汚染、水濡れ、フィット不良時に交換する</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着脱ポイント</a:t>
            </a:r>
          </a:p>
        </p:txBody>
      </p:sp>
      <p:sp>
        <p:nvSpPr>
          <p:cNvPr id="3" name="Content Placeholder 2"/>
          <p:cNvSpPr>
            <a:spLocks noGrp="1"/>
          </p:cNvSpPr>
          <p:nvPr>
            <p:ph idx="1"/>
          </p:nvPr>
        </p:nvSpPr>
        <p:spPr/>
        <p:txBody>
          <a:bodyPr/>
          <a:lstStyle/>
          <a:p>
            <a:pPr algn="l"/>
            <a:r>
              <a:rPr sz="1800">
                <a:solidFill>
                  <a:srgbClr val="000000"/>
                </a:solidFill>
              </a:rPr>
              <a:t>・サージカルマスクの上からの着用は効果がない</a:t>
            </a:r>
          </a:p>
          <a:p>
            <a:pPr algn="l"/>
            <a:r>
              <a:rPr sz="1800">
                <a:solidFill>
                  <a:srgbClr val="000000"/>
                </a:solidFill>
              </a:rPr>
              <a:t>・髭が伸びすぎているとフィットしない</a:t>
            </a:r>
          </a:p>
          <a:p>
            <a:pPr algn="l"/>
            <a:r>
              <a:rPr sz="1800">
                <a:solidFill>
                  <a:srgbClr val="000000"/>
                </a:solidFill>
              </a:rPr>
              <a:t>・サイズやタイプの違いに注意し、正しい着脱方法を守る</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pPr>
              <a:defRPr sz="2400" b="1">
                <a:solidFill>
                  <a:srgbClr val="000000"/>
                </a:solidFill>
              </a:defRPr>
            </a:pPr>
            <a:r>
              <a:t>マスクの選び方</a:t>
            </a:r>
          </a:p>
        </p:txBody>
      </p:sp>
      <p:sp>
        <p:nvSpPr>
          <p:cNvPr id="3" name="Content Placeholder 2"/>
          <p:cNvSpPr>
            <a:spLocks noGrp="1"/>
          </p:cNvSpPr>
          <p:nvPr>
            <p:ph idx="1"/>
          </p:nvPr>
        </p:nvSpPr>
        <p:spPr/>
        <p:txBody>
          <a:bodyPr/>
          <a:lstStyle/>
          <a:p>
            <a:pPr algn="l"/>
            <a:r>
              <a:rPr sz="1800">
                <a:solidFill>
                  <a:srgbClr val="000000"/>
                </a:solidFill>
              </a:rPr>
              <a:t>・NIOSHのN95規格を満たしているかを確認</a:t>
            </a:r>
          </a:p>
          <a:p>
            <a:pPr algn="l"/>
            <a:r>
              <a:rPr sz="1800">
                <a:solidFill>
                  <a:srgbClr val="000000"/>
                </a:solidFill>
              </a:rPr>
              <a:t>・顔型に合ったマスクを選択</a:t>
            </a:r>
          </a:p>
          <a:p>
            <a:pPr algn="l"/>
            <a:r>
              <a:rPr sz="1800">
                <a:solidFill>
                  <a:srgbClr val="000000"/>
                </a:solidFill>
              </a:rPr>
              <a:t>・必要に応じて液体防護性のあるN95マスクを選択</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